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ost Grotesk Medium" panose="020B0604020202020204" charset="0"/>
      <p:regular r:id="rId13"/>
    </p:embeddedFont>
    <p:embeddedFont>
      <p:font typeface="Perpetua" panose="02020502060401020303" pitchFamily="18" charset="0"/>
      <p:regular r:id="rId14"/>
    </p:embeddedFont>
    <p:embeddedFont>
      <p:font typeface="Roboto" panose="020000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110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097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440788"/>
            <a:ext cx="14630400" cy="73557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11424" y="805513"/>
            <a:ext cx="4738909" cy="614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Host Grotesk Medium" pitchFamily="34" charset="-122"/>
                <a:cs typeface="Host Grotesk Medium" pitchFamily="34" charset="-120"/>
              </a:rPr>
              <a:t>Freshers Fiesta 2025</a:t>
            </a:r>
            <a:endParaRPr lang="en-US" sz="445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3313049" y="1323817"/>
            <a:ext cx="5570440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200" dirty="0">
                <a:solidFill>
                  <a:srgbClr val="A52A2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Welcoming the Next Generation of Scholars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2402669" y="1777266"/>
            <a:ext cx="7556421" cy="35957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506842" y="1789980"/>
            <a:ext cx="7556421" cy="1446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Perpetua" panose="020F0502020204030204" pitchFamily="18" charset="0"/>
                <a:ea typeface="Roboto" pitchFamily="34" charset="-122"/>
                <a:cs typeface="Roboto" pitchFamily="34" charset="-120"/>
              </a:rPr>
              <a:t>Join us for an unforgettable evening as we celebrate the newest members of our academic community.</a:t>
            </a:r>
          </a:p>
          <a:p>
            <a:pPr>
              <a:lnSpc>
                <a:spcPts val="2650"/>
              </a:lnSpc>
            </a:pPr>
            <a:r>
              <a:rPr lang="en-US" sz="2400" dirty="0">
                <a:solidFill>
                  <a:srgbClr val="384653"/>
                </a:solidFill>
                <a:latin typeface="Perpetua" panose="020F0502020204030204" pitchFamily="18" charset="0"/>
                <a:ea typeface="Roboto" pitchFamily="34" charset="-122"/>
                <a:cs typeface="Roboto" pitchFamily="34" charset="-120"/>
              </a:rPr>
              <a:t>Prepare for a night of camaraderie, entertainment, and the beginning of your remarkable journey with us.</a:t>
            </a:r>
            <a:endParaRPr lang="en-US" sz="2400" dirty="0">
              <a:latin typeface="Perpetua" panose="020F0502020204030204" pitchFamily="18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400" dirty="0">
              <a:solidFill>
                <a:srgbClr val="384653"/>
              </a:solidFill>
              <a:latin typeface="Perpetua" panose="020F0502020204030204" pitchFamily="18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400" dirty="0">
              <a:latin typeface="Perpetua" panose="020F05020202040302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22994" y="2688045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A6F91F-C8C0-173D-6AA9-FDE748497D58}"/>
              </a:ext>
            </a:extLst>
          </p:cNvPr>
          <p:cNvSpPr/>
          <p:nvPr/>
        </p:nvSpPr>
        <p:spPr>
          <a:xfrm>
            <a:off x="12859474" y="7801337"/>
            <a:ext cx="1643605" cy="337185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C2D5C4-E40E-4BFC-7EA6-6DEDE7C0BA94}"/>
              </a:ext>
            </a:extLst>
          </p:cNvPr>
          <p:cNvSpPr/>
          <p:nvPr/>
        </p:nvSpPr>
        <p:spPr>
          <a:xfrm>
            <a:off x="7222835" y="36531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IN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634" y="395764"/>
            <a:ext cx="3663252" cy="899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50"/>
              </a:lnSpc>
              <a:buNone/>
            </a:pPr>
            <a:endParaRPr lang="en-US" sz="565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503634" y="6961465"/>
            <a:ext cx="1798915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For More Information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503634" y="7186255"/>
            <a:ext cx="6636068" cy="647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Contact: Office of Student AffairsEmail: studentaffairs@cuchd.inPhone: +91-172-267-4567</a:t>
            </a:r>
            <a:endParaRPr lang="en-US" sz="11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488" y="2061688"/>
            <a:ext cx="6167912" cy="61679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03634" y="9082207"/>
            <a:ext cx="13623131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Chandigarh University – Building Leaders, Creating Futures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C979AD-88D6-9220-547B-23D1988BF868}"/>
              </a:ext>
            </a:extLst>
          </p:cNvPr>
          <p:cNvSpPr txBox="1"/>
          <p:nvPr/>
        </p:nvSpPr>
        <p:spPr>
          <a:xfrm>
            <a:off x="330014" y="2060198"/>
            <a:ext cx="77203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Freshers Fiesta 2025 represents our commitment to fostering an inclusive, connected and vibrant college community where every student feels welcomed and valued.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AA99C0-5790-B841-FCDC-C27374B5FFC5}"/>
              </a:ext>
            </a:extLst>
          </p:cNvPr>
          <p:cNvSpPr/>
          <p:nvPr/>
        </p:nvSpPr>
        <p:spPr>
          <a:xfrm>
            <a:off x="503634" y="890409"/>
            <a:ext cx="424790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rgbClr val="C00000"/>
                </a:solidFill>
                <a:effectLst/>
              </a:rPr>
              <a:t>Thank You</a:t>
            </a:r>
            <a:endParaRPr lang="en-IN" sz="5400" b="1" cap="none" spc="0" dirty="0">
              <a:ln/>
              <a:solidFill>
                <a:srgbClr val="C00000"/>
              </a:soli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90" y="207514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8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Event Overview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2982277"/>
            <a:ext cx="130428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Freshers Fiesta 2025 is a comprehensive orientation and integration program designed to welcome new students to Chandigarh University. The event creates meaningful connections between incoming freshmen, returning students, faculty, and administration while establishing a sense of community and belonging.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84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143C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Date &amp; Venue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065871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September 15, 2025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610106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 Auditorium &amp; Campus Grounds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484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143C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Expected Attendance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5065871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450+ new students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5610106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Faculty &amp; staff participation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791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Event Objectives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305050"/>
            <a:ext cx="3664744" cy="2660094"/>
          </a:xfrm>
          <a:prstGeom prst="roundRect">
            <a:avLst>
              <a:gd name="adj" fmla="val 3581"/>
            </a:avLst>
          </a:prstGeom>
          <a:solidFill>
            <a:srgbClr val="800000"/>
          </a:solidFill>
          <a:ln w="7620">
            <a:solidFill>
              <a:srgbClr val="99191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2539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Build Community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029902"/>
            <a:ext cx="3195876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Foster connections between freshmen and upperclassmen through structured networking and collaborative activities.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305050"/>
            <a:ext cx="3664863" cy="2660094"/>
          </a:xfrm>
          <a:prstGeom prst="roundRect">
            <a:avLst>
              <a:gd name="adj" fmla="val 3581"/>
            </a:avLst>
          </a:prstGeom>
          <a:solidFill>
            <a:srgbClr val="800000"/>
          </a:solidFill>
          <a:ln w="7620">
            <a:solidFill>
              <a:srgbClr val="99191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9782" y="2539484"/>
            <a:ext cx="29558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Institutional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029902"/>
            <a:ext cx="3195995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Introduce college resources, academic programs, student organizations, and campus facilities to orient new students.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91958"/>
            <a:ext cx="7556421" cy="1639610"/>
          </a:xfrm>
          <a:prstGeom prst="roundRect">
            <a:avLst>
              <a:gd name="adj" fmla="val 5810"/>
            </a:avLst>
          </a:prstGeom>
          <a:solidFill>
            <a:srgbClr val="800000"/>
          </a:solidFill>
          <a:ln w="7620">
            <a:solidFill>
              <a:srgbClr val="99191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8224" y="5426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Cultural Exchange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916811"/>
            <a:ext cx="708755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Celebrate diversity through cultural performances, food, and interactive experiences showcasing student talent.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781" y="436126"/>
            <a:ext cx="3646577" cy="561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C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Budget Summary</a:t>
            </a:r>
            <a:endParaRPr lang="en-US" sz="3500" dirty="0">
              <a:solidFill>
                <a:srgbClr val="C0000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4549476" y="594480"/>
            <a:ext cx="3217762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allocated budget: </a:t>
            </a: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₹7,01,350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6527" y="2332195"/>
            <a:ext cx="2698078" cy="702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endParaRPr lang="en-US" sz="5800" dirty="0"/>
          </a:p>
        </p:txBody>
      </p:sp>
      <p:sp>
        <p:nvSpPr>
          <p:cNvPr id="5" name="Text 3"/>
          <p:cNvSpPr/>
          <p:nvPr/>
        </p:nvSpPr>
        <p:spPr>
          <a:xfrm>
            <a:off x="266843" y="2348162"/>
            <a:ext cx="3217762" cy="71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Catering &amp; Refreshments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608768" y="3064441"/>
            <a:ext cx="3053596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Food, beverages, and snacks for all attendees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647789" y="1013103"/>
            <a:ext cx="843384" cy="167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800"/>
              </a:lnSpc>
            </a:pPr>
            <a:endParaRPr lang="en-US" sz="5800" dirty="0"/>
          </a:p>
        </p:txBody>
      </p:sp>
      <p:sp>
        <p:nvSpPr>
          <p:cNvPr id="8" name="Text 6"/>
          <p:cNvSpPr/>
          <p:nvPr/>
        </p:nvSpPr>
        <p:spPr>
          <a:xfrm>
            <a:off x="686735" y="5805390"/>
            <a:ext cx="3045738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Audio/Visual Equipment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678758" y="6169580"/>
            <a:ext cx="3053715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Sound systems, projectors, stage setup, lighting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59042" y="2332196"/>
            <a:ext cx="2427971" cy="401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endParaRPr lang="en-US" sz="5800" dirty="0"/>
          </a:p>
        </p:txBody>
      </p:sp>
      <p:sp>
        <p:nvSpPr>
          <p:cNvPr id="11" name="Text 9"/>
          <p:cNvSpPr/>
          <p:nvPr/>
        </p:nvSpPr>
        <p:spPr>
          <a:xfrm>
            <a:off x="5788343" y="3945732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Decoration &amp; Setup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5666125" y="4296966"/>
            <a:ext cx="3053715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Banners, signage, seating, and thematic décor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034593" y="2332196"/>
            <a:ext cx="2809280" cy="460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endParaRPr lang="en-US" sz="5800" dirty="0"/>
          </a:p>
        </p:txBody>
      </p:sp>
      <p:sp>
        <p:nvSpPr>
          <p:cNvPr id="14" name="Text 12"/>
          <p:cNvSpPr/>
          <p:nvPr/>
        </p:nvSpPr>
        <p:spPr>
          <a:xfrm>
            <a:off x="10790158" y="2519408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Materials &amp; Logistics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667940" y="2870642"/>
            <a:ext cx="3053715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Registration materials, name tags, programs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788343" y="5427940"/>
            <a:ext cx="3053596" cy="74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endParaRPr lang="en-US" sz="5800" dirty="0"/>
          </a:p>
        </p:txBody>
      </p:sp>
      <p:sp>
        <p:nvSpPr>
          <p:cNvPr id="17" name="Text 15"/>
          <p:cNvSpPr/>
          <p:nvPr/>
        </p:nvSpPr>
        <p:spPr>
          <a:xfrm>
            <a:off x="11034593" y="5805390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Contingency Reserve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905786" y="6142575"/>
            <a:ext cx="3053596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Unforeseen expenses and adjustments</a:t>
            </a:r>
            <a:endParaRPr lang="en-US" sz="17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37710A-16F1-A15A-49E1-3F24191E628A}"/>
              </a:ext>
            </a:extLst>
          </p:cNvPr>
          <p:cNvSpPr/>
          <p:nvPr/>
        </p:nvSpPr>
        <p:spPr>
          <a:xfrm>
            <a:off x="12847899" y="7801337"/>
            <a:ext cx="1643605" cy="337185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1D74FB-3C90-125B-7B97-AEE887EBF91B}"/>
              </a:ext>
            </a:extLst>
          </p:cNvPr>
          <p:cNvSpPr txBox="1"/>
          <p:nvPr/>
        </p:nvSpPr>
        <p:spPr>
          <a:xfrm>
            <a:off x="786527" y="1736805"/>
            <a:ext cx="2164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₹2,65,600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74B177-4F2F-C3C7-5A0E-57D45C387880}"/>
              </a:ext>
            </a:extLst>
          </p:cNvPr>
          <p:cNvSpPr txBox="1"/>
          <p:nvPr/>
        </p:nvSpPr>
        <p:spPr>
          <a:xfrm>
            <a:off x="1152184" y="5291126"/>
            <a:ext cx="212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₹1,73,400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F9E5DD-3DA9-E067-7D28-5B4D8BC362D9}"/>
              </a:ext>
            </a:extLst>
          </p:cNvPr>
          <p:cNvSpPr txBox="1"/>
          <p:nvPr/>
        </p:nvSpPr>
        <p:spPr>
          <a:xfrm>
            <a:off x="11304521" y="1970023"/>
            <a:ext cx="1780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₹74,700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F55700-3274-3C74-F96C-EC8D9B7A9E03}"/>
              </a:ext>
            </a:extLst>
          </p:cNvPr>
          <p:cNvSpPr txBox="1"/>
          <p:nvPr/>
        </p:nvSpPr>
        <p:spPr>
          <a:xfrm>
            <a:off x="11725035" y="5291126"/>
            <a:ext cx="1805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₹49,800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822286-EF8B-288B-5EDF-D096A2282142}"/>
              </a:ext>
            </a:extLst>
          </p:cNvPr>
          <p:cNvSpPr txBox="1"/>
          <p:nvPr/>
        </p:nvSpPr>
        <p:spPr>
          <a:xfrm>
            <a:off x="6158357" y="3393897"/>
            <a:ext cx="2049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₹1,36,950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068" y="576143"/>
            <a:ext cx="4210407" cy="523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8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Detailed Event Budget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733068" y="1518642"/>
            <a:ext cx="13164264" cy="6134814"/>
          </a:xfrm>
          <a:prstGeom prst="roundRect">
            <a:avLst>
              <a:gd name="adj" fmla="val 143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40688" y="1526262"/>
            <a:ext cx="13149024" cy="5805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950357" y="1659493"/>
            <a:ext cx="286452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8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Item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241363" y="1659493"/>
            <a:ext cx="286071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8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Quantity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528560" y="1659493"/>
            <a:ext cx="286071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8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Rate per Unit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815757" y="1659493"/>
            <a:ext cx="286452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8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Cost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0688" y="2106811"/>
            <a:ext cx="13149024" cy="58054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50357" y="2240042"/>
            <a:ext cx="286452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Catering (meals &amp; beverages)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241363" y="2240042"/>
            <a:ext cx="286071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450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28560" y="2240042"/>
            <a:ext cx="286071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₹581.00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815757" y="2240042"/>
            <a:ext cx="286452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₹2,61,450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40688" y="2687360"/>
            <a:ext cx="13149024" cy="5805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950357" y="2820591"/>
            <a:ext cx="286452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Audio/Visual rental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241363" y="2820591"/>
            <a:ext cx="286071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528560" y="2820591"/>
            <a:ext cx="286071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₹1,49,400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815757" y="2820591"/>
            <a:ext cx="286452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₹1,49,400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40688" y="3267908"/>
            <a:ext cx="13149024" cy="58054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950357" y="3401139"/>
            <a:ext cx="286452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Microphones &amp; speakers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241363" y="3401139"/>
            <a:ext cx="286071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528560" y="3401139"/>
            <a:ext cx="286071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₹6,225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815757" y="3401139"/>
            <a:ext cx="286452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₹24,900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40688" y="3848457"/>
            <a:ext cx="13149024" cy="5805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950357" y="3981688"/>
            <a:ext cx="286452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Decorative materials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241363" y="3981688"/>
            <a:ext cx="286071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528560" y="3981688"/>
            <a:ext cx="286071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₹99,600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815757" y="3981688"/>
            <a:ext cx="286452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₹99,600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40688" y="4429006"/>
            <a:ext cx="13149024" cy="58054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950357" y="4562237"/>
            <a:ext cx="286452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Staging &amp; lighting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241363" y="4562237"/>
            <a:ext cx="286071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528560" y="4562237"/>
            <a:ext cx="286071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₹53,950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815757" y="4562237"/>
            <a:ext cx="286452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₹53,950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40688" y="5009555"/>
            <a:ext cx="13149024" cy="8946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5" name="Text 33"/>
          <p:cNvSpPr/>
          <p:nvPr/>
        </p:nvSpPr>
        <p:spPr>
          <a:xfrm>
            <a:off x="950357" y="5142786"/>
            <a:ext cx="2864525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Printed materials (programs, name tags)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241363" y="5142786"/>
            <a:ext cx="286071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500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528560" y="5142786"/>
            <a:ext cx="286071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₹99.60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815757" y="5142786"/>
            <a:ext cx="286452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₹49,800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40688" y="5904190"/>
            <a:ext cx="13149024" cy="58054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0" name="Text 38"/>
          <p:cNvSpPr/>
          <p:nvPr/>
        </p:nvSpPr>
        <p:spPr>
          <a:xfrm>
            <a:off x="950357" y="6037421"/>
            <a:ext cx="286452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Registration desk setup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241363" y="6037421"/>
            <a:ext cx="286071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528560" y="6037421"/>
            <a:ext cx="286071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₹16,600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0815757" y="6037421"/>
            <a:ext cx="286452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₹16,600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40688" y="6484739"/>
            <a:ext cx="13149024" cy="5805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5" name="Text 43"/>
          <p:cNvSpPr/>
          <p:nvPr/>
        </p:nvSpPr>
        <p:spPr>
          <a:xfrm>
            <a:off x="950357" y="6617970"/>
            <a:ext cx="286452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Contingency buffer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4241363" y="6617970"/>
            <a:ext cx="286071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528560" y="6617970"/>
            <a:ext cx="286071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₹49,800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0815757" y="6617970"/>
            <a:ext cx="286452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₹49,800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40688" y="7065288"/>
            <a:ext cx="13149024" cy="58054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0" name="Text 48"/>
          <p:cNvSpPr/>
          <p:nvPr/>
        </p:nvSpPr>
        <p:spPr>
          <a:xfrm>
            <a:off x="950357" y="7198519"/>
            <a:ext cx="286452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8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GRAND TOTAL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4241363" y="7198519"/>
            <a:ext cx="286071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528560" y="7198519"/>
            <a:ext cx="286071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0815757" y="7198519"/>
            <a:ext cx="286452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C14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₹7,05,500</a:t>
            </a:r>
            <a:endParaRPr lang="en-US" sz="16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2BC28E-2D8C-AA04-83B3-2DAF27DCFCA2}"/>
              </a:ext>
            </a:extLst>
          </p:cNvPr>
          <p:cNvSpPr/>
          <p:nvPr/>
        </p:nvSpPr>
        <p:spPr>
          <a:xfrm>
            <a:off x="12847899" y="7801337"/>
            <a:ext cx="1643605" cy="337185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303" y="408861"/>
            <a:ext cx="3596164" cy="371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Event Timeline &amp; Schedule</a:t>
            </a:r>
            <a:endParaRPr lang="en-US" sz="2300" dirty="0"/>
          </a:p>
        </p:txBody>
      </p:sp>
      <p:sp>
        <p:nvSpPr>
          <p:cNvPr id="3" name="Shape 1"/>
          <p:cNvSpPr/>
          <p:nvPr/>
        </p:nvSpPr>
        <p:spPr>
          <a:xfrm>
            <a:off x="7307580" y="1077873"/>
            <a:ext cx="15240" cy="6745962"/>
          </a:xfrm>
          <a:prstGeom prst="roundRect">
            <a:avLst>
              <a:gd name="adj" fmla="val 409771"/>
            </a:avLst>
          </a:prstGeom>
          <a:solidFill>
            <a:srgbClr val="99191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717209" y="1237417"/>
            <a:ext cx="446008" cy="15240"/>
          </a:xfrm>
          <a:prstGeom prst="roundRect">
            <a:avLst>
              <a:gd name="adj" fmla="val 409771"/>
            </a:avLst>
          </a:prstGeom>
          <a:solidFill>
            <a:srgbClr val="99191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147977" y="1077873"/>
            <a:ext cx="334447" cy="334447"/>
          </a:xfrm>
          <a:prstGeom prst="roundRect">
            <a:avLst>
              <a:gd name="adj" fmla="val 18672"/>
            </a:avLst>
          </a:prstGeom>
          <a:solidFill>
            <a:srgbClr val="800000"/>
          </a:solidFill>
          <a:ln w="7620">
            <a:solidFill>
              <a:srgbClr val="99191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7203638" y="1105674"/>
            <a:ext cx="22300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713208" y="1128951"/>
            <a:ext cx="1858566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8:00 AM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520303" y="1450419"/>
            <a:ext cx="6051471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Setup &amp; registration desk preparation</a:t>
            </a:r>
            <a:endParaRPr lang="en-US" sz="1150" dirty="0"/>
          </a:p>
        </p:txBody>
      </p:sp>
      <p:sp>
        <p:nvSpPr>
          <p:cNvPr id="9" name="Shape 7"/>
          <p:cNvSpPr/>
          <p:nvPr/>
        </p:nvSpPr>
        <p:spPr>
          <a:xfrm>
            <a:off x="7467183" y="2129433"/>
            <a:ext cx="446008" cy="15240"/>
          </a:xfrm>
          <a:prstGeom prst="roundRect">
            <a:avLst>
              <a:gd name="adj" fmla="val 409771"/>
            </a:avLst>
          </a:prstGeom>
          <a:solidFill>
            <a:srgbClr val="99191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7147977" y="1969889"/>
            <a:ext cx="334447" cy="334447"/>
          </a:xfrm>
          <a:prstGeom prst="roundRect">
            <a:avLst>
              <a:gd name="adj" fmla="val 18672"/>
            </a:avLst>
          </a:prstGeom>
          <a:solidFill>
            <a:srgbClr val="800000"/>
          </a:solidFill>
          <a:ln w="7620">
            <a:solidFill>
              <a:srgbClr val="99191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7203638" y="1997690"/>
            <a:ext cx="22300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058626" y="2020967"/>
            <a:ext cx="1858566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8:30 AM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8058626" y="2342436"/>
            <a:ext cx="6051471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 registration &amp; check-in begins</a:t>
            </a:r>
            <a:endParaRPr lang="en-US" sz="1150" dirty="0"/>
          </a:p>
        </p:txBody>
      </p:sp>
      <p:sp>
        <p:nvSpPr>
          <p:cNvPr id="14" name="Shape 12"/>
          <p:cNvSpPr/>
          <p:nvPr/>
        </p:nvSpPr>
        <p:spPr>
          <a:xfrm>
            <a:off x="6717209" y="2898338"/>
            <a:ext cx="446008" cy="15240"/>
          </a:xfrm>
          <a:prstGeom prst="roundRect">
            <a:avLst>
              <a:gd name="adj" fmla="val 409771"/>
            </a:avLst>
          </a:prstGeom>
          <a:solidFill>
            <a:srgbClr val="99191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7147977" y="2738795"/>
            <a:ext cx="334447" cy="334447"/>
          </a:xfrm>
          <a:prstGeom prst="roundRect">
            <a:avLst>
              <a:gd name="adj" fmla="val 18672"/>
            </a:avLst>
          </a:prstGeom>
          <a:solidFill>
            <a:srgbClr val="800000"/>
          </a:solidFill>
          <a:ln w="7620">
            <a:solidFill>
              <a:srgbClr val="99191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203638" y="2766596"/>
            <a:ext cx="22300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713208" y="2789873"/>
            <a:ext cx="1858566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9:15 AM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520303" y="3111341"/>
            <a:ext cx="6051471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address by Principal &amp; Dean of Students</a:t>
            </a:r>
            <a:endParaRPr lang="en-US" sz="1150" dirty="0"/>
          </a:p>
        </p:txBody>
      </p:sp>
      <p:sp>
        <p:nvSpPr>
          <p:cNvPr id="19" name="Shape 17"/>
          <p:cNvSpPr/>
          <p:nvPr/>
        </p:nvSpPr>
        <p:spPr>
          <a:xfrm>
            <a:off x="7467183" y="3667244"/>
            <a:ext cx="446008" cy="15240"/>
          </a:xfrm>
          <a:prstGeom prst="roundRect">
            <a:avLst>
              <a:gd name="adj" fmla="val 409771"/>
            </a:avLst>
          </a:prstGeom>
          <a:solidFill>
            <a:srgbClr val="99191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7147977" y="3507700"/>
            <a:ext cx="334447" cy="334447"/>
          </a:xfrm>
          <a:prstGeom prst="roundRect">
            <a:avLst>
              <a:gd name="adj" fmla="val 18672"/>
            </a:avLst>
          </a:prstGeom>
          <a:solidFill>
            <a:srgbClr val="800000"/>
          </a:solidFill>
          <a:ln w="7620">
            <a:solidFill>
              <a:srgbClr val="99191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203638" y="3535501"/>
            <a:ext cx="22300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8058626" y="3558778"/>
            <a:ext cx="1858566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9:45 AM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8058626" y="3880247"/>
            <a:ext cx="6051471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Campus facility tour in guided groups</a:t>
            </a:r>
            <a:endParaRPr lang="en-US" sz="1150" dirty="0"/>
          </a:p>
        </p:txBody>
      </p:sp>
      <p:sp>
        <p:nvSpPr>
          <p:cNvPr id="24" name="Shape 22"/>
          <p:cNvSpPr/>
          <p:nvPr/>
        </p:nvSpPr>
        <p:spPr>
          <a:xfrm>
            <a:off x="6717209" y="4436150"/>
            <a:ext cx="446008" cy="15240"/>
          </a:xfrm>
          <a:prstGeom prst="roundRect">
            <a:avLst>
              <a:gd name="adj" fmla="val 409771"/>
            </a:avLst>
          </a:prstGeom>
          <a:solidFill>
            <a:srgbClr val="99191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3"/>
          <p:cNvSpPr/>
          <p:nvPr/>
        </p:nvSpPr>
        <p:spPr>
          <a:xfrm>
            <a:off x="7147977" y="4276606"/>
            <a:ext cx="334447" cy="334447"/>
          </a:xfrm>
          <a:prstGeom prst="roundRect">
            <a:avLst>
              <a:gd name="adj" fmla="val 18672"/>
            </a:avLst>
          </a:prstGeom>
          <a:solidFill>
            <a:srgbClr val="800000"/>
          </a:solidFill>
          <a:ln w="7620">
            <a:solidFill>
              <a:srgbClr val="99191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7203638" y="4304407"/>
            <a:ext cx="22300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5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4713208" y="4327684"/>
            <a:ext cx="1858566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11:00 AM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520303" y="4649153"/>
            <a:ext cx="6051471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 organization showcases &amp; interactive booths</a:t>
            </a:r>
            <a:endParaRPr lang="en-US" sz="1150" dirty="0"/>
          </a:p>
        </p:txBody>
      </p:sp>
      <p:sp>
        <p:nvSpPr>
          <p:cNvPr id="29" name="Shape 27"/>
          <p:cNvSpPr/>
          <p:nvPr/>
        </p:nvSpPr>
        <p:spPr>
          <a:xfrm>
            <a:off x="7467183" y="5205055"/>
            <a:ext cx="446008" cy="15240"/>
          </a:xfrm>
          <a:prstGeom prst="roundRect">
            <a:avLst>
              <a:gd name="adj" fmla="val 409771"/>
            </a:avLst>
          </a:prstGeom>
          <a:solidFill>
            <a:srgbClr val="99191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8"/>
          <p:cNvSpPr/>
          <p:nvPr/>
        </p:nvSpPr>
        <p:spPr>
          <a:xfrm>
            <a:off x="7147977" y="5045512"/>
            <a:ext cx="334447" cy="334447"/>
          </a:xfrm>
          <a:prstGeom prst="roundRect">
            <a:avLst>
              <a:gd name="adj" fmla="val 18672"/>
            </a:avLst>
          </a:prstGeom>
          <a:solidFill>
            <a:srgbClr val="800000"/>
          </a:solidFill>
          <a:ln w="7620">
            <a:solidFill>
              <a:srgbClr val="99191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Text 29"/>
          <p:cNvSpPr/>
          <p:nvPr/>
        </p:nvSpPr>
        <p:spPr>
          <a:xfrm>
            <a:off x="7203638" y="5073313"/>
            <a:ext cx="22300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6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8058626" y="5096589"/>
            <a:ext cx="1858566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12:30 PM</a:t>
            </a:r>
            <a:endParaRPr lang="en-US" sz="1450" dirty="0"/>
          </a:p>
        </p:txBody>
      </p:sp>
      <p:sp>
        <p:nvSpPr>
          <p:cNvPr id="33" name="Text 31"/>
          <p:cNvSpPr/>
          <p:nvPr/>
        </p:nvSpPr>
        <p:spPr>
          <a:xfrm>
            <a:off x="8058626" y="5418058"/>
            <a:ext cx="6051471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Lunch &amp; informal networking</a:t>
            </a:r>
            <a:endParaRPr lang="en-US" sz="1150" dirty="0"/>
          </a:p>
        </p:txBody>
      </p:sp>
      <p:sp>
        <p:nvSpPr>
          <p:cNvPr id="34" name="Shape 32"/>
          <p:cNvSpPr/>
          <p:nvPr/>
        </p:nvSpPr>
        <p:spPr>
          <a:xfrm>
            <a:off x="6717209" y="5973961"/>
            <a:ext cx="446008" cy="15240"/>
          </a:xfrm>
          <a:prstGeom prst="roundRect">
            <a:avLst>
              <a:gd name="adj" fmla="val 409771"/>
            </a:avLst>
          </a:prstGeom>
          <a:solidFill>
            <a:srgbClr val="99191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5" name="Shape 33"/>
          <p:cNvSpPr/>
          <p:nvPr/>
        </p:nvSpPr>
        <p:spPr>
          <a:xfrm>
            <a:off x="7147977" y="5814417"/>
            <a:ext cx="334447" cy="334447"/>
          </a:xfrm>
          <a:prstGeom prst="roundRect">
            <a:avLst>
              <a:gd name="adj" fmla="val 18672"/>
            </a:avLst>
          </a:prstGeom>
          <a:solidFill>
            <a:srgbClr val="800000"/>
          </a:solidFill>
          <a:ln w="7620">
            <a:solidFill>
              <a:srgbClr val="99191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7203638" y="5842218"/>
            <a:ext cx="22300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7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4713208" y="5865495"/>
            <a:ext cx="1858566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1:30 PM</a:t>
            </a:r>
            <a:endParaRPr lang="en-US" sz="1450" dirty="0"/>
          </a:p>
        </p:txBody>
      </p:sp>
      <p:sp>
        <p:nvSpPr>
          <p:cNvPr id="38" name="Text 36"/>
          <p:cNvSpPr/>
          <p:nvPr/>
        </p:nvSpPr>
        <p:spPr>
          <a:xfrm>
            <a:off x="520303" y="6186964"/>
            <a:ext cx="6051471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Cultural performances &amp; talent showcase</a:t>
            </a:r>
            <a:endParaRPr lang="en-US" sz="1150" dirty="0"/>
          </a:p>
        </p:txBody>
      </p:sp>
      <p:sp>
        <p:nvSpPr>
          <p:cNvPr id="39" name="Shape 37"/>
          <p:cNvSpPr/>
          <p:nvPr/>
        </p:nvSpPr>
        <p:spPr>
          <a:xfrm>
            <a:off x="7467183" y="6742867"/>
            <a:ext cx="446008" cy="15240"/>
          </a:xfrm>
          <a:prstGeom prst="roundRect">
            <a:avLst>
              <a:gd name="adj" fmla="val 409771"/>
            </a:avLst>
          </a:prstGeom>
          <a:solidFill>
            <a:srgbClr val="99191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7147977" y="6583323"/>
            <a:ext cx="334447" cy="334447"/>
          </a:xfrm>
          <a:prstGeom prst="roundRect">
            <a:avLst>
              <a:gd name="adj" fmla="val 18672"/>
            </a:avLst>
          </a:prstGeom>
          <a:solidFill>
            <a:srgbClr val="800000"/>
          </a:solidFill>
          <a:ln w="7620">
            <a:solidFill>
              <a:srgbClr val="99191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Text 39"/>
          <p:cNvSpPr/>
          <p:nvPr/>
        </p:nvSpPr>
        <p:spPr>
          <a:xfrm>
            <a:off x="7203638" y="6611124"/>
            <a:ext cx="22300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8</a:t>
            </a:r>
            <a:endParaRPr lang="en-US" sz="1750" dirty="0"/>
          </a:p>
        </p:txBody>
      </p:sp>
      <p:sp>
        <p:nvSpPr>
          <p:cNvPr id="42" name="Text 40"/>
          <p:cNvSpPr/>
          <p:nvPr/>
        </p:nvSpPr>
        <p:spPr>
          <a:xfrm>
            <a:off x="8058626" y="6634401"/>
            <a:ext cx="1858566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3:00 PM</a:t>
            </a:r>
            <a:endParaRPr lang="en-US" sz="1450" dirty="0"/>
          </a:p>
        </p:txBody>
      </p:sp>
      <p:sp>
        <p:nvSpPr>
          <p:cNvPr id="43" name="Text 41"/>
          <p:cNvSpPr/>
          <p:nvPr/>
        </p:nvSpPr>
        <p:spPr>
          <a:xfrm>
            <a:off x="8058626" y="6955869"/>
            <a:ext cx="6051471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Closing remarks &amp; group photo</a:t>
            </a:r>
            <a:endParaRPr lang="en-US" sz="115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0156957-AE93-C0E0-B525-70B7C17A8E5D}"/>
              </a:ext>
            </a:extLst>
          </p:cNvPr>
          <p:cNvSpPr/>
          <p:nvPr/>
        </p:nvSpPr>
        <p:spPr>
          <a:xfrm>
            <a:off x="12847899" y="7801337"/>
            <a:ext cx="1643605" cy="337185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9033"/>
            <a:ext cx="638948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Participant Information System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59637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participant database for event management and follow-up communications.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54950"/>
            <a:ext cx="13042821" cy="4408289"/>
          </a:xfrm>
          <a:prstGeom prst="roundRect">
            <a:avLst>
              <a:gd name="adj" fmla="val 216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01410" y="2462570"/>
            <a:ext cx="1302758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4"/>
          <p:cNvSpPr/>
          <p:nvPr/>
        </p:nvSpPr>
        <p:spPr>
          <a:xfrm>
            <a:off x="1028462" y="2606278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chemeClr val="accent2">
                    <a:lumMod val="5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</a:t>
            </a:r>
            <a:endParaRPr lang="en-US" sz="175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4940498" y="2606278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chemeClr val="accent2">
                    <a:lumMod val="5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Course/Branch</a:t>
            </a:r>
            <a:endParaRPr lang="en-US" sz="175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8197334" y="2606278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chemeClr val="accent2">
                    <a:lumMod val="5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Contact Number</a:t>
            </a:r>
            <a:endParaRPr lang="en-US" sz="175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11454170" y="2606278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chemeClr val="accent2">
                    <a:lumMod val="5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Status</a:t>
            </a:r>
            <a:endParaRPr lang="en-US" sz="175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Shape 8"/>
          <p:cNvSpPr/>
          <p:nvPr/>
        </p:nvSpPr>
        <p:spPr>
          <a:xfrm>
            <a:off x="801410" y="3090148"/>
            <a:ext cx="13027581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28462" y="3233857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Aarav Sharma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940498" y="3233857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Engineering (CSE)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197334" y="3233857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A52A2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+91-98765-43210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1454170" y="3233857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Confirmed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3717727"/>
            <a:ext cx="1302758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1028462" y="3861435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Priya Desai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940498" y="3861435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Commerce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8197334" y="3861435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A52A2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+91-87654-32109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1454170" y="3861435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Confirmed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4345305"/>
            <a:ext cx="13027581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028462" y="4489013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Arjun Patel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940498" y="4489013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Liberal Arts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197334" y="4489013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A52A2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+91-76543-21098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1454170" y="4489013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Confirmed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4972883"/>
            <a:ext cx="1302758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1028462" y="5116592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Kavya Singh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4940498" y="5116592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Engineering (ECE)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8197334" y="5116592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A52A2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+91-65432-10987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1454170" y="5116592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Pending</a:t>
            </a:r>
            <a:endParaRPr lang="en-US" sz="1750" dirty="0"/>
          </a:p>
        </p:txBody>
      </p:sp>
      <p:sp>
        <p:nvSpPr>
          <p:cNvPr id="30" name="Shape 28"/>
          <p:cNvSpPr/>
          <p:nvPr/>
        </p:nvSpPr>
        <p:spPr>
          <a:xfrm>
            <a:off x="801410" y="5600462"/>
            <a:ext cx="13027581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Text 29"/>
          <p:cNvSpPr/>
          <p:nvPr/>
        </p:nvSpPr>
        <p:spPr>
          <a:xfrm>
            <a:off x="1028462" y="5744170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Ananya Gupta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4940498" y="5744170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Sciences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8197334" y="5744170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A52A2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+91-54321-09876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11454170" y="5744170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Confirmed</a:t>
            </a:r>
            <a:endParaRPr lang="en-US" sz="1750" dirty="0"/>
          </a:p>
        </p:txBody>
      </p:sp>
      <p:sp>
        <p:nvSpPr>
          <p:cNvPr id="35" name="Shape 33"/>
          <p:cNvSpPr/>
          <p:nvPr/>
        </p:nvSpPr>
        <p:spPr>
          <a:xfrm>
            <a:off x="801410" y="6228040"/>
            <a:ext cx="1302758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1028462" y="6371749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Rajesh Kumar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4940498" y="6371749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8197334" y="6371749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A52A2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+91-43210-98765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11454170" y="6371749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Confirmed</a:t>
            </a:r>
            <a:endParaRPr lang="en-US" sz="1750" dirty="0"/>
          </a:p>
        </p:txBody>
      </p:sp>
      <p:sp>
        <p:nvSpPr>
          <p:cNvPr id="40" name="Text 38"/>
          <p:cNvSpPr/>
          <p:nvPr/>
        </p:nvSpPr>
        <p:spPr>
          <a:xfrm>
            <a:off x="793790" y="7118390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 continues with </a:t>
            </a:r>
            <a:r>
              <a:rPr lang="en-US" sz="1400" dirty="0">
                <a:solidFill>
                  <a:srgbClr val="A52A2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444+</a:t>
            </a: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additional participant records maintained for event coordination and post-event engagement.</a:t>
            </a:r>
            <a:endParaRPr lang="en-US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20D25B-F7FF-4D55-0844-BAA0DA2BA3FD}"/>
              </a:ext>
            </a:extLst>
          </p:cNvPr>
          <p:cNvSpPr/>
          <p:nvPr/>
        </p:nvSpPr>
        <p:spPr>
          <a:xfrm>
            <a:off x="12847899" y="7801337"/>
            <a:ext cx="1643605" cy="337185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67663" y="582335"/>
            <a:ext cx="3322082" cy="415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Formal Invitation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6316742" y="1495663"/>
            <a:ext cx="2521268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Chandigarh University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316742" y="2056209"/>
            <a:ext cx="7732395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Office of Student Affairs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6316742" y="2575057"/>
            <a:ext cx="7732395" cy="28337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316742" y="2790111"/>
            <a:ext cx="7732395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Dear Honored Faculty, Staff, and Student Leaders,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316742" y="3225998"/>
            <a:ext cx="7732395" cy="498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 are cordially invited to participate in </a:t>
            </a: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Freshers Fiesta 2025</a:t>
            </a: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our signature orientation and integration program welcoming the incoming class of first-year students Chandigarh University.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316742" y="3910965"/>
            <a:ext cx="7732395" cy="996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Event Details:</a:t>
            </a: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Date: September 15, 2025Time: 8:30 AM – 3:30 PMVenue: Main Auditorium &amp; Campus Grounds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6316742" y="5094089"/>
            <a:ext cx="7732395" cy="747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event celebrates the beginning of an exciting academic journey and strengthens our college community. Your participation as mentors, volunteers, and leaders is essential to the success of this initiative.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6316742" y="6028134"/>
            <a:ext cx="7732395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Please confirm your attendance by September 8, 2025.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6316742" y="6464022"/>
            <a:ext cx="7732395" cy="996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Warm regards,</a:t>
            </a: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Event Coordination Committee</a:t>
            </a: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Office of Student AffairsChandigarh University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6067663" y="1246584"/>
            <a:ext cx="22860" cy="6400562"/>
          </a:xfrm>
          <a:prstGeom prst="rect">
            <a:avLst/>
          </a:prstGeom>
          <a:solidFill>
            <a:srgbClr val="95CCD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Picture 16" descr="A blue and white envelope with a white paper and a blue and white envelope&#10;&#10;AI-generated content may be incorrect.">
            <a:extLst>
              <a:ext uri="{FF2B5EF4-FFF2-40B4-BE49-F238E27FC236}">
                <a16:creationId xmlns:a16="http://schemas.microsoft.com/office/drawing/2014/main" id="{8C4334F0-DD31-94A2-5840-48B423AC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13078" cy="8194598"/>
          </a:xfrm>
          <a:prstGeom prst="rect">
            <a:avLst/>
          </a:prstGeom>
        </p:spPr>
      </p:pic>
      <p:pic>
        <p:nvPicPr>
          <p:cNvPr id="15" name="Picture 14" descr="A red and black tag with a blue globe and black circles&#10;&#10;AI-generated content may be incorrect.">
            <a:extLst>
              <a:ext uri="{FF2B5EF4-FFF2-40B4-BE49-F238E27FC236}">
                <a16:creationId xmlns:a16="http://schemas.microsoft.com/office/drawing/2014/main" id="{F40B4AC9-A6D8-B8BC-AB07-C4C8A3F52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027" y="1930968"/>
            <a:ext cx="877494" cy="1015622"/>
          </a:xfrm>
          <a:prstGeom prst="rect">
            <a:avLst/>
          </a:prstGeom>
        </p:spPr>
      </p:pic>
      <p:pic>
        <p:nvPicPr>
          <p:cNvPr id="19" name="Picture 18" descr="A blue and white envelope with a white paper and a blue and white envelope&#10;&#10;AI-generated content may be incorrect.">
            <a:extLst>
              <a:ext uri="{FF2B5EF4-FFF2-40B4-BE49-F238E27FC236}">
                <a16:creationId xmlns:a16="http://schemas.microsoft.com/office/drawing/2014/main" id="{BC4E8565-007F-50B6-5319-A03DB86A9D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54" t="40529" r="15197" b="49567"/>
          <a:stretch>
            <a:fillRect/>
          </a:stretch>
        </p:blipFill>
        <p:spPr>
          <a:xfrm>
            <a:off x="891795" y="2946590"/>
            <a:ext cx="3079957" cy="6622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F39F15-6A09-F09C-749E-EF20562BEE52}"/>
              </a:ext>
            </a:extLst>
          </p:cNvPr>
          <p:cNvSpPr txBox="1"/>
          <p:nvPr/>
        </p:nvSpPr>
        <p:spPr>
          <a:xfrm>
            <a:off x="1170132" y="2963147"/>
            <a:ext cx="25232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2">
                    <a:lumMod val="50000"/>
                  </a:schemeClr>
                </a:solidFill>
              </a:rPr>
              <a:t>Chandigarh University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3CAC6D-D633-F97E-F7DC-E167FFEF3505}"/>
              </a:ext>
            </a:extLst>
          </p:cNvPr>
          <p:cNvSpPr txBox="1"/>
          <p:nvPr/>
        </p:nvSpPr>
        <p:spPr>
          <a:xfrm>
            <a:off x="1170132" y="3917254"/>
            <a:ext cx="252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C00000"/>
                </a:solidFill>
              </a:rPr>
              <a:t>Formal Invitation Letter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1FDE98-6664-FE6E-A313-A13E60CAE8F9}"/>
              </a:ext>
            </a:extLst>
          </p:cNvPr>
          <p:cNvSpPr/>
          <p:nvPr/>
        </p:nvSpPr>
        <p:spPr>
          <a:xfrm>
            <a:off x="12847899" y="7801337"/>
            <a:ext cx="1643605" cy="337185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491" y="391954"/>
            <a:ext cx="2900243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Event Success Metrics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96491" y="1030129"/>
            <a:ext cx="13637419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Measurable outcomes demonstrating program effectiveness and impact on student integration.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2946916" y="2483763"/>
            <a:ext cx="1744742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95%</a:t>
            </a:r>
            <a:endParaRPr lang="en-US" sz="2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463" y="1597223"/>
            <a:ext cx="2127766" cy="21277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655689" y="3902154"/>
            <a:ext cx="2327315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Anticipated Attendance Rate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96491" y="4265533"/>
            <a:ext cx="6645712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participation from registered freshmen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2946916" y="5683687"/>
            <a:ext cx="1744742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80%</a:t>
            </a:r>
            <a:endParaRPr lang="en-US" sz="2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463" y="4797147"/>
            <a:ext cx="2127766" cy="212776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423160" y="7102078"/>
            <a:ext cx="2792254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Student Organization Engagement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496491" y="7465457"/>
            <a:ext cx="6645712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Join rate for clubs and societies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9946243" y="2483763"/>
            <a:ext cx="1744742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85%</a:t>
            </a:r>
            <a:endParaRPr lang="en-US" sz="2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791" y="1597223"/>
            <a:ext cx="2127766" cy="212776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932075" y="3902154"/>
            <a:ext cx="1773198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Satisfaction Rating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7495818" y="4265533"/>
            <a:ext cx="6645712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post-event survey satisfaction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9946243" y="5683687"/>
            <a:ext cx="1744742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90%</a:t>
            </a:r>
            <a:endParaRPr lang="en-US" sz="2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4791" y="4797147"/>
            <a:ext cx="2127766" cy="212776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58494" y="7102078"/>
            <a:ext cx="1920359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Community Connection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7495818" y="7465457"/>
            <a:ext cx="6645712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reporting new campus friendships</a:t>
            </a:r>
            <a:endParaRPr lang="en-US" sz="11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0A37F1-3DF7-6783-A71A-CD75EF757BD4}"/>
              </a:ext>
            </a:extLst>
          </p:cNvPr>
          <p:cNvSpPr/>
          <p:nvPr/>
        </p:nvSpPr>
        <p:spPr>
          <a:xfrm>
            <a:off x="12847899" y="7801337"/>
            <a:ext cx="1643605" cy="337185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713</Words>
  <Application>Microsoft Office PowerPoint</Application>
  <PresentationFormat>Custom</PresentationFormat>
  <Paragraphs>171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</vt:lpstr>
      <vt:lpstr>Host Grotesk Medium</vt:lpstr>
      <vt:lpstr>Perpetua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Gunjan .</cp:lastModifiedBy>
  <cp:revision>3</cp:revision>
  <dcterms:created xsi:type="dcterms:W3CDTF">2025-11-03T16:56:13Z</dcterms:created>
  <dcterms:modified xsi:type="dcterms:W3CDTF">2025-11-04T18:48:58Z</dcterms:modified>
</cp:coreProperties>
</file>